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F96B64-E66F-41DD-A514-1610183A53B8}" type="datetimeFigureOut">
              <a:rPr lang="pl-PL" smtClean="0"/>
              <a:pPr/>
              <a:t>2015-01-28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260E2-0D48-4C0B-98F4-93D776E8816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68260E2-0D48-4C0B-98F4-93D776E88166}" type="slidenum">
              <a:rPr lang="pl-PL" smtClean="0"/>
              <a:pPr/>
              <a:t>1</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2015-01-28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589B7C76-EFF2-4CD8-A475-4750F11B4BC6}"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221E02-25CB-4963-84BC-0813985E7D90}" type="datetimeFigureOut">
              <a:rPr lang="pl-PL" smtClean="0"/>
              <a:pPr/>
              <a:t>2015-01-28</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9B7C76-EFF2-4CD8-A475-4750F11B4BC6}"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71472" y="357166"/>
            <a:ext cx="7772400" cy="4714908"/>
          </a:xfrm>
        </p:spPr>
        <p:txBody>
          <a:bodyPr>
            <a:normAutofit/>
          </a:bodyPr>
          <a:lstStyle/>
          <a:p>
            <a:pPr algn="ctr"/>
            <a:r>
              <a:rPr lang="pl-PL" dirty="0" smtClean="0">
                <a:latin typeface="Arial" pitchFamily="34" charset="0"/>
                <a:cs typeface="Arial" pitchFamily="34" charset="0"/>
              </a:rPr>
              <a:t>Jak motywować dzieci do pracy w domu- praktyczny poradnik logopedyczny dla Rodziców</a:t>
            </a:r>
            <a:endParaRPr lang="pl-PL" dirty="0">
              <a:latin typeface="Arial" pitchFamily="34" charset="0"/>
              <a:cs typeface="Arial" pitchFamily="34" charset="0"/>
            </a:endParaRPr>
          </a:p>
        </p:txBody>
      </p:sp>
      <p:sp>
        <p:nvSpPr>
          <p:cNvPr id="3" name="Podtytuł 2"/>
          <p:cNvSpPr>
            <a:spLocks noGrp="1"/>
          </p:cNvSpPr>
          <p:nvPr>
            <p:ph type="subTitle" idx="1"/>
          </p:nvPr>
        </p:nvSpPr>
        <p:spPr>
          <a:xfrm>
            <a:off x="571472" y="5572140"/>
            <a:ext cx="3000396" cy="909194"/>
          </a:xfrm>
        </p:spPr>
        <p:txBody>
          <a:bodyPr>
            <a:normAutofit/>
          </a:bodyPr>
          <a:lstStyle/>
          <a:p>
            <a:pPr algn="ctr"/>
            <a:r>
              <a:rPr lang="pl-PL" sz="2000" dirty="0" smtClean="0"/>
              <a:t>Opracowała: Ewa Bugaj</a:t>
            </a:r>
          </a:p>
        </p:txBody>
      </p:sp>
    </p:spTree>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b="1" dirty="0" smtClean="0"/>
              <a:t>Ćwiczmy razem z dzieckiem</a:t>
            </a:r>
            <a:endParaRPr lang="pl-PL" sz="3600" b="1" dirty="0"/>
          </a:p>
        </p:txBody>
      </p:sp>
      <p:sp>
        <p:nvSpPr>
          <p:cNvPr id="3" name="Symbol zastępczy zawartości 2"/>
          <p:cNvSpPr>
            <a:spLocks noGrp="1"/>
          </p:cNvSpPr>
          <p:nvPr>
            <p:ph idx="1"/>
          </p:nvPr>
        </p:nvSpPr>
        <p:spPr/>
        <p:txBody>
          <a:bodyPr/>
          <a:lstStyle/>
          <a:p>
            <a:r>
              <a:rPr lang="pl-PL" dirty="0" smtClean="0"/>
              <a:t>Czasem dorośli wstydzą się robienia dziwnych min przed lustrem. Jeśli należymy do tych „wstydliwych”- pozbądźmy się fałszywego wstydu  i doceńmy, co nasza buzia i język potrafią zrobić.</a:t>
            </a:r>
            <a:endParaRPr lang="pl-PL" dirty="0"/>
          </a:p>
        </p:txBody>
      </p:sp>
      <p:pic>
        <p:nvPicPr>
          <p:cNvPr id="4" name="Obraz 3" descr="http://zspszemud.szkolnastrona.pl/container/logopeda.png"/>
          <p:cNvPicPr/>
          <p:nvPr/>
        </p:nvPicPr>
        <p:blipFill>
          <a:blip r:embed="rId2"/>
          <a:srcRect/>
          <a:stretch>
            <a:fillRect/>
          </a:stretch>
        </p:blipFill>
        <p:spPr bwMode="auto">
          <a:xfrm>
            <a:off x="4643438" y="3643314"/>
            <a:ext cx="2714625" cy="28575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714356"/>
            <a:ext cx="8229600" cy="1143000"/>
          </a:xfrm>
        </p:spPr>
        <p:txBody>
          <a:bodyPr>
            <a:normAutofit/>
          </a:bodyPr>
          <a:lstStyle/>
          <a:p>
            <a:pPr algn="ctr"/>
            <a:r>
              <a:rPr lang="pl-PL" sz="3600" b="1" dirty="0" smtClean="0"/>
              <a:t>Nie odkładajmy ćwiczeń na wieczór</a:t>
            </a:r>
            <a:endParaRPr lang="pl-PL" sz="3600" b="1" dirty="0"/>
          </a:p>
        </p:txBody>
      </p:sp>
      <p:sp>
        <p:nvSpPr>
          <p:cNvPr id="3" name="Symbol zastępczy zawartości 2"/>
          <p:cNvSpPr>
            <a:spLocks noGrp="1"/>
          </p:cNvSpPr>
          <p:nvPr>
            <p:ph idx="1"/>
          </p:nvPr>
        </p:nvSpPr>
        <p:spPr/>
        <p:txBody>
          <a:bodyPr/>
          <a:lstStyle/>
          <a:p>
            <a:r>
              <a:rPr lang="pl-PL" dirty="0" smtClean="0"/>
              <a:t>Starajmy się przystępować do ćwiczeń zrelaksowani- dotyczy to dorosłych, jak i dziecka. Nie odkładajmy ćwiczeń na sam koniec dnia, kiedy wszyscy </a:t>
            </a:r>
            <a:br>
              <a:rPr lang="pl-PL" dirty="0" smtClean="0"/>
            </a:br>
            <a:r>
              <a:rPr lang="pl-PL" dirty="0" smtClean="0"/>
              <a:t>są zmęczeni. Trudniej wówczas współpracować i efekty też będą gorsze.</a:t>
            </a:r>
            <a:endParaRPr lang="pl-PL" dirty="0"/>
          </a:p>
        </p:txBody>
      </p:sp>
      <p:pic>
        <p:nvPicPr>
          <p:cNvPr id="4" name="Obraz 3" descr="http://sp6plock.pl/images/news/thumbs/myslenie_t1.png"/>
          <p:cNvPicPr/>
          <p:nvPr/>
        </p:nvPicPr>
        <p:blipFill>
          <a:blip r:embed="rId2"/>
          <a:srcRect/>
          <a:stretch>
            <a:fillRect/>
          </a:stretch>
        </p:blipFill>
        <p:spPr bwMode="auto">
          <a:xfrm>
            <a:off x="4929190" y="4000504"/>
            <a:ext cx="2695575" cy="22669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796086"/>
          </a:xfrm>
        </p:spPr>
        <p:txBody>
          <a:bodyPr>
            <a:normAutofit/>
          </a:bodyPr>
          <a:lstStyle/>
          <a:p>
            <a:pPr algn="ctr"/>
            <a:r>
              <a:rPr lang="pl-PL" sz="3600" b="1" dirty="0" smtClean="0"/>
              <a:t>Dbajmy o własną wymowę</a:t>
            </a:r>
            <a:endParaRPr lang="pl-PL" sz="3600" b="1" dirty="0"/>
          </a:p>
        </p:txBody>
      </p:sp>
      <p:sp>
        <p:nvSpPr>
          <p:cNvPr id="3" name="Symbol zastępczy zawartości 2"/>
          <p:cNvSpPr>
            <a:spLocks noGrp="1"/>
          </p:cNvSpPr>
          <p:nvPr>
            <p:ph idx="1"/>
          </p:nvPr>
        </p:nvSpPr>
        <p:spPr/>
        <p:txBody>
          <a:bodyPr/>
          <a:lstStyle/>
          <a:p>
            <a:r>
              <a:rPr lang="pl-PL" dirty="0" smtClean="0"/>
              <a:t>Bywa, że dorośli mówią niedbale, zbyt szybko, mało wyraźnie. Pamiętajmy, że przykład idzie z góry! Zadbajmy o prawidłową własną wymowę. </a:t>
            </a:r>
            <a:endParaRPr lang="pl-PL" dirty="0"/>
          </a:p>
        </p:txBody>
      </p:sp>
      <p:pic>
        <p:nvPicPr>
          <p:cNvPr id="4" name="Obraz 3" descr="http://img.usluger.pl/931cd5m/szkolenia-dla-rodzicow-z-cyklu-logopeda-urszula-balcerowicz.jpg"/>
          <p:cNvPicPr/>
          <p:nvPr/>
        </p:nvPicPr>
        <p:blipFill>
          <a:blip r:embed="rId2"/>
          <a:srcRect/>
          <a:stretch>
            <a:fillRect/>
          </a:stretch>
        </p:blipFill>
        <p:spPr bwMode="auto">
          <a:xfrm>
            <a:off x="2928926" y="3786190"/>
            <a:ext cx="2714625" cy="16383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938962"/>
          </a:xfrm>
        </p:spPr>
        <p:txBody>
          <a:bodyPr>
            <a:normAutofit/>
          </a:bodyPr>
          <a:lstStyle/>
          <a:p>
            <a:pPr algn="ctr"/>
            <a:r>
              <a:rPr lang="pl-PL" sz="3600" b="1" dirty="0" smtClean="0"/>
              <a:t>Zapoznajmy dzieci z efektami ćwiczeń</a:t>
            </a:r>
            <a:endParaRPr lang="pl-PL" sz="3600" b="1" dirty="0"/>
          </a:p>
        </p:txBody>
      </p:sp>
      <p:sp>
        <p:nvSpPr>
          <p:cNvPr id="3" name="Symbol zastępczy zawartości 2"/>
          <p:cNvSpPr>
            <a:spLocks noGrp="1"/>
          </p:cNvSpPr>
          <p:nvPr>
            <p:ph idx="1"/>
          </p:nvPr>
        </p:nvSpPr>
        <p:spPr/>
        <p:txBody>
          <a:bodyPr/>
          <a:lstStyle/>
          <a:p>
            <a:r>
              <a:rPr lang="pl-PL" dirty="0" smtClean="0"/>
              <a:t>Uświadamiajmy dzieci, jakie efekty przyniosą wykonywane ćwiczenia. Starszym dzieciom można przedstawić korzyści krótkie i długofalowe, jak np. akceptacja ze strony rówieśników, buzia będzie umiała robić różne trudne sztuczki, a słowa, które wydawały się do tej pory trudne do wymówienia będą właściwie, bez trudu artykułowane.</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714356"/>
            <a:ext cx="8229600" cy="857256"/>
          </a:xfrm>
        </p:spPr>
        <p:txBody>
          <a:bodyPr>
            <a:normAutofit/>
          </a:bodyPr>
          <a:lstStyle/>
          <a:p>
            <a:pPr algn="ctr"/>
            <a:r>
              <a:rPr lang="pl-PL" sz="3600" b="1" dirty="0" smtClean="0"/>
              <a:t>Bądźmy cierpliwi i konsekwentni</a:t>
            </a:r>
            <a:endParaRPr lang="pl-PL" sz="3600" b="1" dirty="0"/>
          </a:p>
        </p:txBody>
      </p:sp>
      <p:sp>
        <p:nvSpPr>
          <p:cNvPr id="3" name="Symbol zastępczy zawartości 2"/>
          <p:cNvSpPr>
            <a:spLocks noGrp="1"/>
          </p:cNvSpPr>
          <p:nvPr>
            <p:ph idx="1"/>
          </p:nvPr>
        </p:nvSpPr>
        <p:spPr/>
        <p:txBody>
          <a:bodyPr/>
          <a:lstStyle/>
          <a:p>
            <a:r>
              <a:rPr lang="pl-PL" dirty="0" smtClean="0"/>
              <a:t>Nie wolno wyśmiewać dziecka, jego wady ani braku postępów. Czasem mijają długie tygodnie  zanim pojawia się pierwsze efekty terapii. Konsekwencja</a:t>
            </a:r>
            <a:br>
              <a:rPr lang="pl-PL" dirty="0" smtClean="0"/>
            </a:br>
            <a:r>
              <a:rPr lang="pl-PL" dirty="0" smtClean="0"/>
              <a:t> w realizowaniu ćwiczeń logopedycznych w domu jest ubezpieczeniem sukcesu. </a:t>
            </a:r>
            <a:endParaRPr lang="pl-PL" dirty="0"/>
          </a:p>
        </p:txBody>
      </p:sp>
      <p:pic>
        <p:nvPicPr>
          <p:cNvPr id="4" name="Obraz 3" descr="http://www.superkid.pl/uploads/clip/time/clock-running.jpg"/>
          <p:cNvPicPr/>
          <p:nvPr/>
        </p:nvPicPr>
        <p:blipFill>
          <a:blip r:embed="rId2"/>
          <a:srcRect/>
          <a:stretch>
            <a:fillRect/>
          </a:stretch>
        </p:blipFill>
        <p:spPr bwMode="auto">
          <a:xfrm>
            <a:off x="5214942" y="3571876"/>
            <a:ext cx="2809875" cy="28670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938962"/>
          </a:xfrm>
        </p:spPr>
        <p:txBody>
          <a:bodyPr>
            <a:normAutofit/>
          </a:bodyPr>
          <a:lstStyle/>
          <a:p>
            <a:pPr algn="ctr"/>
            <a:r>
              <a:rPr lang="pl-PL" sz="3600" b="1" dirty="0" smtClean="0"/>
              <a:t>Regularnie konsultujmy się z logopedą</a:t>
            </a:r>
            <a:endParaRPr lang="pl-PL" sz="3600" b="1" dirty="0"/>
          </a:p>
        </p:txBody>
      </p:sp>
      <p:sp>
        <p:nvSpPr>
          <p:cNvPr id="3" name="Symbol zastępczy zawartości 2"/>
          <p:cNvSpPr>
            <a:spLocks noGrp="1"/>
          </p:cNvSpPr>
          <p:nvPr>
            <p:ph idx="1"/>
          </p:nvPr>
        </p:nvSpPr>
        <p:spPr/>
        <p:txBody>
          <a:bodyPr/>
          <a:lstStyle/>
          <a:p>
            <a:r>
              <a:rPr lang="pl-PL" dirty="0" smtClean="0"/>
              <a:t>Regularne spotkania z logopedą prowadzącym terapię są bardzo ważne. Konsultuje się wówczas postępy </a:t>
            </a:r>
            <a:br>
              <a:rPr lang="pl-PL" dirty="0" smtClean="0"/>
            </a:br>
            <a:r>
              <a:rPr lang="pl-PL" dirty="0" smtClean="0"/>
              <a:t>i sposób wykonywania ćwiczeń. Logopeda dostarcza też rodzicom aktualnych materiałów do ćwiczeń.</a:t>
            </a:r>
            <a:endParaRPr lang="pl-PL" dirty="0"/>
          </a:p>
        </p:txBody>
      </p:sp>
      <p:pic>
        <p:nvPicPr>
          <p:cNvPr id="5122" name="Picture 2" descr="http://prontoinfermieri.it/wp-content/connection_images/logopedista1_logo_4.jpg"/>
          <p:cNvPicPr>
            <a:picLocks noChangeAspect="1" noChangeArrowheads="1"/>
          </p:cNvPicPr>
          <p:nvPr/>
        </p:nvPicPr>
        <p:blipFill>
          <a:blip r:embed="rId2"/>
          <a:srcRect/>
          <a:stretch>
            <a:fillRect/>
          </a:stretch>
        </p:blipFill>
        <p:spPr bwMode="auto">
          <a:xfrm>
            <a:off x="2071670" y="3786190"/>
            <a:ext cx="5143536" cy="257176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796086"/>
          </a:xfrm>
        </p:spPr>
        <p:txBody>
          <a:bodyPr>
            <a:normAutofit/>
          </a:bodyPr>
          <a:lstStyle/>
          <a:p>
            <a:pPr algn="ctr"/>
            <a:r>
              <a:rPr lang="pl-PL" sz="3600" b="1" dirty="0" smtClean="0"/>
              <a:t>Motywacja do ćwiczeń</a:t>
            </a:r>
            <a:endParaRPr lang="pl-PL" sz="3600" b="1" dirty="0"/>
          </a:p>
        </p:txBody>
      </p:sp>
      <p:sp>
        <p:nvSpPr>
          <p:cNvPr id="3" name="Symbol zastępczy zawartości 2"/>
          <p:cNvSpPr>
            <a:spLocks noGrp="1"/>
          </p:cNvSpPr>
          <p:nvPr>
            <p:ph idx="1"/>
          </p:nvPr>
        </p:nvSpPr>
        <p:spPr/>
        <p:txBody>
          <a:bodyPr/>
          <a:lstStyle/>
          <a:p>
            <a:r>
              <a:rPr lang="pl-PL" dirty="0" smtClean="0"/>
              <a:t>Motywacja do ćwiczeń to coś, co raczej nie przyjdzie samo. Jeśli drodzy Rodzice jesteście szczęściarzami, których dziecko „samo chce” ćwiczyć, to wspaniale! Pamiętajmy jednak, że nawet najchętniej współpracujące dziecko miewa czasem kryzys związany z motywacją do ćwiczeń. Są one zjawiskiem naturalnym. Motywacje należy cegiełka po cegiełce budową i wzmacniać.</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714356"/>
            <a:ext cx="8229600" cy="785818"/>
          </a:xfrm>
        </p:spPr>
        <p:txBody>
          <a:bodyPr>
            <a:normAutofit/>
          </a:bodyPr>
          <a:lstStyle/>
          <a:p>
            <a:pPr algn="ctr"/>
            <a:r>
              <a:rPr lang="pl-PL" sz="3600" b="1" dirty="0" smtClean="0"/>
              <a:t>Chwalmy dziecko za postępy</a:t>
            </a:r>
            <a:endParaRPr lang="pl-PL" sz="3600" b="1" dirty="0"/>
          </a:p>
        </p:txBody>
      </p:sp>
      <p:sp>
        <p:nvSpPr>
          <p:cNvPr id="3" name="Symbol zastępczy zawartości 2"/>
          <p:cNvSpPr>
            <a:spLocks noGrp="1"/>
          </p:cNvSpPr>
          <p:nvPr>
            <p:ph idx="1"/>
          </p:nvPr>
        </p:nvSpPr>
        <p:spPr/>
        <p:txBody>
          <a:bodyPr/>
          <a:lstStyle/>
          <a:p>
            <a:r>
              <a:rPr lang="pl-PL" dirty="0" smtClean="0"/>
              <a:t>Chwalmy dziecko nawet za najmniejsze postępy- nic tak nie motywuje do pracy jak pochwały ze strony bliskich i ważnych dla niego osób. W trakcie ćwiczeń wystarczą krótkie i entuzjastyczne wypowiedzenia: „dobrze”, „świetnie!”, „dobrze sobie radzisz!”, „właśnie tak, super!”, „pięknie!”. Tuż po ćwiczeniach podsumujmy krótko prace dziecka: „świetnie Ci dziś poszło!”, „mówisz coraz wyraźniej”.</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714356"/>
            <a:ext cx="8229600" cy="928694"/>
          </a:xfrm>
        </p:spPr>
        <p:txBody>
          <a:bodyPr>
            <a:normAutofit/>
          </a:bodyPr>
          <a:lstStyle/>
          <a:p>
            <a:pPr algn="ctr"/>
            <a:r>
              <a:rPr lang="pl-PL" sz="3600" b="1" dirty="0" smtClean="0"/>
              <a:t>Nagradzajmy wysiłki dziecka</a:t>
            </a:r>
            <a:endParaRPr lang="pl-PL" sz="3600" b="1" dirty="0"/>
          </a:p>
        </p:txBody>
      </p:sp>
      <p:sp>
        <p:nvSpPr>
          <p:cNvPr id="3" name="Symbol zastępczy zawartości 2"/>
          <p:cNvSpPr>
            <a:spLocks noGrp="1"/>
          </p:cNvSpPr>
          <p:nvPr>
            <p:ph idx="1"/>
          </p:nvPr>
        </p:nvSpPr>
        <p:spPr/>
        <p:txBody>
          <a:bodyPr/>
          <a:lstStyle/>
          <a:p>
            <a:r>
              <a:rPr lang="pl-PL" dirty="0" smtClean="0"/>
              <a:t>Dziecko musi wiedzieć, że robi postępy. Jeśli ładnie dziś ćwiczyło nagradzajmy jego ciężką pracę. Można przygotować tabelę, w której będziemy naklejać naklejki, przybijać stempelki, rysować małe obrazki za dobre wykonanie ćwiczeń w ciągu dnia. Po osiągnięciu przez dziecko pewnego etapu np.: uzbieraniu pewnej ilości naklejek, stempelków, czy obrazków dziecko powinno otrzymać nagrodę. Umówmy się wcześniej, co będzie nagrodą.</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796086"/>
          </a:xfrm>
        </p:spPr>
        <p:txBody>
          <a:bodyPr>
            <a:normAutofit/>
          </a:bodyPr>
          <a:lstStyle/>
          <a:p>
            <a:pPr algn="ctr"/>
            <a:r>
              <a:rPr lang="pl-PL" sz="3600" b="1" dirty="0" smtClean="0"/>
              <a:t>Materiały do ćwiczeń</a:t>
            </a:r>
            <a:endParaRPr lang="pl-PL" sz="3600" b="1" dirty="0"/>
          </a:p>
        </p:txBody>
      </p:sp>
      <p:sp>
        <p:nvSpPr>
          <p:cNvPr id="3" name="Symbol zastępczy zawartości 2"/>
          <p:cNvSpPr>
            <a:spLocks noGrp="1"/>
          </p:cNvSpPr>
          <p:nvPr>
            <p:ph idx="1"/>
          </p:nvPr>
        </p:nvSpPr>
        <p:spPr/>
        <p:txBody>
          <a:bodyPr>
            <a:normAutofit fontScale="92500" lnSpcReduction="10000"/>
          </a:bodyPr>
          <a:lstStyle/>
          <a:p>
            <a:r>
              <a:rPr lang="pl-PL" dirty="0" smtClean="0"/>
              <a:t>Najprościej otrzymać materiały do ćwiczeń od logopedy prowadzącego terapię. Można też poszukać  różne gry  </a:t>
            </a:r>
            <a:br>
              <a:rPr lang="pl-PL" dirty="0" smtClean="0"/>
            </a:br>
            <a:r>
              <a:rPr lang="pl-PL" dirty="0" err="1" smtClean="0"/>
              <a:t>on-line</a:t>
            </a:r>
            <a:r>
              <a:rPr lang="pl-PL" dirty="0" smtClean="0"/>
              <a:t>- stanowią one element pracy nad wymową </a:t>
            </a:r>
            <a:br>
              <a:rPr lang="pl-PL" dirty="0" smtClean="0"/>
            </a:br>
            <a:r>
              <a:rPr lang="pl-PL" dirty="0" smtClean="0"/>
              <a:t>i jednocześnie nagrodę za wykonanie ćwiczeń logopedycznych w innej formie. Pamiętajmy, aby wyznaczyć jasne granice czasowe korzystania  z komputera i nigdy nie zostawiajmy dziecka  sam na sam z Internetem. Nie bójmy się kupować gotowych pomocy logopedycznych do utrwalania prawidłowej wymowy. Wiele z nich przeznaczonych jest także dla rodziców, którzy pracują </a:t>
            </a:r>
            <a:br>
              <a:rPr lang="pl-PL" dirty="0" smtClean="0"/>
            </a:br>
            <a:r>
              <a:rPr lang="pl-PL" dirty="0" smtClean="0"/>
              <a:t>z dziećmi poza zajęciami logopedycznymi, jako uzupełnienie terapii logopedycznej.</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439028"/>
          </a:xfrm>
        </p:spPr>
        <p:txBody>
          <a:bodyPr>
            <a:normAutofit fontScale="90000"/>
          </a:bodyPr>
          <a:lstStyle/>
          <a:p>
            <a:pPr algn="ctr"/>
            <a:r>
              <a:rPr lang="pl-PL" sz="4000" b="1" dirty="0" smtClean="0"/>
              <a:t>Czy ćwiczenia jedynie w  gabinecie logopedycznym wystarczą dziecku </a:t>
            </a:r>
            <a:br>
              <a:rPr lang="pl-PL" sz="4000" b="1" dirty="0" smtClean="0"/>
            </a:br>
            <a:r>
              <a:rPr lang="pl-PL" sz="4000" b="1" dirty="0" smtClean="0"/>
              <a:t>w pokonaniu wady wymowy?</a:t>
            </a:r>
            <a:endParaRPr lang="pl-PL" sz="4000" b="1" dirty="0"/>
          </a:p>
        </p:txBody>
      </p:sp>
      <p:sp>
        <p:nvSpPr>
          <p:cNvPr id="3" name="Symbol zastępczy zawartości 2"/>
          <p:cNvSpPr>
            <a:spLocks noGrp="1"/>
          </p:cNvSpPr>
          <p:nvPr>
            <p:ph idx="1"/>
          </p:nvPr>
        </p:nvSpPr>
        <p:spPr>
          <a:xfrm>
            <a:off x="457200" y="2500306"/>
            <a:ext cx="8229600" cy="4000528"/>
          </a:xfrm>
        </p:spPr>
        <p:txBody>
          <a:bodyPr>
            <a:noAutofit/>
          </a:bodyPr>
          <a:lstStyle/>
          <a:p>
            <a:r>
              <a:rPr lang="pl-PL" sz="2400" dirty="0" smtClean="0"/>
              <a:t>Terapia logopedyczna to proces długotrwały i żmudny, wymagający współpracy i zaangażowania ze strony nie tylko terapeuty, ale również dziecka i jego najbliższego otoczenia. W większości sytuacji ćwiczenia w gabinecie </a:t>
            </a:r>
            <a:br>
              <a:rPr lang="pl-PL" sz="2400" dirty="0" smtClean="0"/>
            </a:br>
            <a:r>
              <a:rPr lang="pl-PL" sz="2400" dirty="0" smtClean="0"/>
              <a:t>z logopedą to za mało, aby przezwyciężyć trudności </a:t>
            </a:r>
            <a:br>
              <a:rPr lang="pl-PL" sz="2400" dirty="0" smtClean="0"/>
            </a:br>
            <a:r>
              <a:rPr lang="pl-PL" sz="2400" dirty="0" smtClean="0"/>
              <a:t>i opanować umiejętności niezbędne do prawidłowej wymowy i sprawnej komunikacji językowej.  Konieczne jest regularne kontynuowanie ćwiczeń, wówczas następuje utrwalanie i automatyzacja umiejętności, które dziecko nabyło podczas pracy z logopedą.</a:t>
            </a:r>
            <a:endParaRPr lang="pl-P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571480"/>
            <a:ext cx="8229600" cy="1714512"/>
          </a:xfrm>
        </p:spPr>
        <p:txBody>
          <a:bodyPr>
            <a:normAutofit fontScale="90000"/>
          </a:bodyPr>
          <a:lstStyle/>
          <a:p>
            <a:pPr algn="ctr"/>
            <a:r>
              <a:rPr lang="pl-PL" sz="3600" b="1" dirty="0" smtClean="0"/>
              <a:t>O czym należy pamiętać wykonując ćwiczenia logopedyczne w domu? </a:t>
            </a:r>
            <a:br>
              <a:rPr lang="pl-PL" sz="3600" b="1" dirty="0" smtClean="0"/>
            </a:br>
            <a:r>
              <a:rPr lang="pl-PL" sz="3600" b="1" dirty="0" smtClean="0"/>
              <a:t>Zadbajmy o stałą porę wykonywanych ćwiczeń.</a:t>
            </a:r>
            <a:endParaRPr lang="pl-PL" sz="3600" b="1" dirty="0"/>
          </a:p>
        </p:txBody>
      </p:sp>
      <p:sp>
        <p:nvSpPr>
          <p:cNvPr id="3" name="Symbol zastępczy zawartości 2"/>
          <p:cNvSpPr>
            <a:spLocks noGrp="1"/>
          </p:cNvSpPr>
          <p:nvPr>
            <p:ph idx="1"/>
          </p:nvPr>
        </p:nvSpPr>
        <p:spPr>
          <a:xfrm>
            <a:off x="457200" y="3000372"/>
            <a:ext cx="8229600" cy="2143140"/>
          </a:xfrm>
        </p:spPr>
        <p:txBody>
          <a:bodyPr>
            <a:normAutofit/>
          </a:bodyPr>
          <a:lstStyle/>
          <a:p>
            <a:r>
              <a:rPr lang="pl-PL" sz="2400" dirty="0" smtClean="0"/>
              <a:t>Dziecko łatwiej zaakceptuje konieczność wykonywania ćwiczeń logopedycznych, jeśli staną się one częścią codziennego rytuału.</a:t>
            </a:r>
            <a:endParaRPr lang="pl-PL" sz="2400" dirty="0"/>
          </a:p>
        </p:txBody>
      </p:sp>
      <p:pic>
        <p:nvPicPr>
          <p:cNvPr id="17410" name="Picture 2" descr="C:\Users\pc\Downloads\uczenie się.gif"/>
          <p:cNvPicPr>
            <a:picLocks noChangeAspect="1" noChangeArrowheads="1"/>
          </p:cNvPicPr>
          <p:nvPr/>
        </p:nvPicPr>
        <p:blipFill>
          <a:blip r:embed="rId2"/>
          <a:srcRect/>
          <a:stretch>
            <a:fillRect/>
          </a:stretch>
        </p:blipFill>
        <p:spPr bwMode="auto">
          <a:xfrm>
            <a:off x="5143504" y="3857628"/>
            <a:ext cx="3381375" cy="28289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642918"/>
            <a:ext cx="8229600" cy="1143000"/>
          </a:xfrm>
        </p:spPr>
        <p:txBody>
          <a:bodyPr>
            <a:normAutofit/>
          </a:bodyPr>
          <a:lstStyle/>
          <a:p>
            <a:pPr algn="ctr"/>
            <a:r>
              <a:rPr lang="pl-PL" sz="3600" b="1" dirty="0" smtClean="0"/>
              <a:t>Lepiej ćwiczyć krócej, ale codziennie </a:t>
            </a:r>
            <a:br>
              <a:rPr lang="pl-PL" sz="3600" b="1" dirty="0" smtClean="0"/>
            </a:br>
            <a:r>
              <a:rPr lang="pl-PL" sz="3600" b="1" dirty="0" smtClean="0"/>
              <a:t>niż raz a długo </a:t>
            </a:r>
            <a:endParaRPr lang="pl-PL" sz="3600" b="1" dirty="0"/>
          </a:p>
        </p:txBody>
      </p:sp>
      <p:sp>
        <p:nvSpPr>
          <p:cNvPr id="3" name="Symbol zastępczy zawartości 2"/>
          <p:cNvSpPr>
            <a:spLocks noGrp="1"/>
          </p:cNvSpPr>
          <p:nvPr>
            <p:ph idx="1"/>
          </p:nvPr>
        </p:nvSpPr>
        <p:spPr/>
        <p:txBody>
          <a:bodyPr/>
          <a:lstStyle/>
          <a:p>
            <a:r>
              <a:rPr lang="pl-PL" dirty="0" smtClean="0"/>
              <a:t>Codzienne, krótkie ćwiczenia nie będą takie nużące dla dziecka. Takie rozłożenie w czasie ma też korzystny wpływ na kształtowanie się </a:t>
            </a:r>
            <a:r>
              <a:rPr lang="pl-PL" b="1" dirty="0" smtClean="0"/>
              <a:t>nawyków prawidłowego mówienia. </a:t>
            </a:r>
            <a:r>
              <a:rPr lang="pl-PL" dirty="0" smtClean="0"/>
              <a:t>W ten sposób dziecko wypracowuje </a:t>
            </a:r>
            <a:br>
              <a:rPr lang="pl-PL" dirty="0" smtClean="0"/>
            </a:br>
            <a:r>
              <a:rPr lang="pl-PL" dirty="0" smtClean="0"/>
              <a:t>u siebie mechanizm autokontroli mowy i sprawniej przejdzie etap utrwalania w mowie spontanicznej wywoływanych głosek. </a:t>
            </a:r>
            <a:endParaRPr lang="pl-PL" dirty="0"/>
          </a:p>
        </p:txBody>
      </p:sp>
      <p:pic>
        <p:nvPicPr>
          <p:cNvPr id="5" name="Obraz 4" descr="http://www.jedynka.czarnkow.pl/galeria/619e104181c78fcbd54563654833086c.obrazek106.gif"/>
          <p:cNvPicPr/>
          <p:nvPr/>
        </p:nvPicPr>
        <p:blipFill>
          <a:blip r:embed="rId2"/>
          <a:srcRect/>
          <a:stretch>
            <a:fillRect/>
          </a:stretch>
        </p:blipFill>
        <p:spPr bwMode="auto">
          <a:xfrm>
            <a:off x="5500695" y="4714884"/>
            <a:ext cx="2071702" cy="178117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b="1" dirty="0" smtClean="0"/>
              <a:t>Zadbajmy o to, aby jak najwięcej </a:t>
            </a:r>
            <a:br>
              <a:rPr lang="pl-PL" sz="3600" b="1" dirty="0" smtClean="0"/>
            </a:br>
            <a:r>
              <a:rPr lang="pl-PL" sz="3600" b="1" dirty="0" smtClean="0"/>
              <a:t>uczyć poprzez zabawę</a:t>
            </a:r>
            <a:endParaRPr lang="pl-PL" sz="3600" b="1" dirty="0"/>
          </a:p>
        </p:txBody>
      </p:sp>
      <p:sp>
        <p:nvSpPr>
          <p:cNvPr id="3" name="Symbol zastępczy zawartości 2"/>
          <p:cNvSpPr>
            <a:spLocks noGrp="1"/>
          </p:cNvSpPr>
          <p:nvPr>
            <p:ph idx="1"/>
          </p:nvPr>
        </p:nvSpPr>
        <p:spPr/>
        <p:txBody>
          <a:bodyPr/>
          <a:lstStyle/>
          <a:p>
            <a:r>
              <a:rPr lang="pl-PL" dirty="0" smtClean="0"/>
              <a:t>Ćwiczenia nie mogą być dla dziecka karą, tylko przyjemnością. Do ćwiczeń  można wykorzystać ulubione zabawki lub własnoręcznie wykonane pomoce dydaktyczne. Dziecko chętnie weźmie udział w „wykorzystaniu” nowej zabawki logopedycznej. Starajmy ukryć w zabawie „logopedyczne treści edukacyjne”, np. wyrazy zawierające ćwiczoną głoskę, ćwiczenia buzi, języka, ćwiczenia oddechowe, ćwiczenia emisji głosu.</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867524"/>
          </a:xfrm>
        </p:spPr>
        <p:txBody>
          <a:bodyPr>
            <a:normAutofit fontScale="90000"/>
          </a:bodyPr>
          <a:lstStyle/>
          <a:p>
            <a:r>
              <a:rPr lang="pl-PL" sz="3600" b="1" dirty="0" smtClean="0"/>
              <a:t>Unikajmy  zwrotu „ ćwiczenia logopedyczne”</a:t>
            </a:r>
            <a:endParaRPr lang="pl-PL" sz="3600" b="1" dirty="0"/>
          </a:p>
        </p:txBody>
      </p:sp>
      <p:sp>
        <p:nvSpPr>
          <p:cNvPr id="3" name="Symbol zastępczy zawartości 2"/>
          <p:cNvSpPr>
            <a:spLocks noGrp="1"/>
          </p:cNvSpPr>
          <p:nvPr>
            <p:ph idx="1"/>
          </p:nvPr>
        </p:nvSpPr>
        <p:spPr/>
        <p:txBody>
          <a:bodyPr/>
          <a:lstStyle/>
          <a:p>
            <a:r>
              <a:rPr lang="pl-PL" dirty="0" smtClean="0"/>
              <a:t>Wobec dzieci unikajmy zwrotu „ćwiczenia logopedyczne”. Lepiej mówmy „zabawa”, albo po prostu nazywajmy czynność, którą będziemy wykonywali, np.: gimnastyka buzi i języka”.</a:t>
            </a:r>
            <a:endParaRPr lang="pl-PL" dirty="0"/>
          </a:p>
        </p:txBody>
      </p:sp>
      <p:pic>
        <p:nvPicPr>
          <p:cNvPr id="4" name="Obraz 3" descr="http://blog.mimowa.pl/wp-content/uploads/2011/12/jezor.png"/>
          <p:cNvPicPr/>
          <p:nvPr/>
        </p:nvPicPr>
        <p:blipFill>
          <a:blip r:embed="rId2"/>
          <a:srcRect/>
          <a:stretch>
            <a:fillRect/>
          </a:stretch>
        </p:blipFill>
        <p:spPr bwMode="auto">
          <a:xfrm>
            <a:off x="5786446" y="4286256"/>
            <a:ext cx="2762250" cy="21526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571480"/>
            <a:ext cx="8229600" cy="928694"/>
          </a:xfrm>
        </p:spPr>
        <p:txBody>
          <a:bodyPr>
            <a:normAutofit/>
          </a:bodyPr>
          <a:lstStyle/>
          <a:p>
            <a:pPr algn="ctr"/>
            <a:r>
              <a:rPr lang="pl-PL" sz="3600" b="1" dirty="0" smtClean="0"/>
              <a:t>Przeplatajmy zabawę nauką</a:t>
            </a:r>
            <a:endParaRPr lang="pl-PL" sz="3600" b="1" dirty="0"/>
          </a:p>
        </p:txBody>
      </p:sp>
      <p:sp>
        <p:nvSpPr>
          <p:cNvPr id="3" name="Symbol zastępczy zawartości 2"/>
          <p:cNvSpPr>
            <a:spLocks noGrp="1"/>
          </p:cNvSpPr>
          <p:nvPr>
            <p:ph idx="1"/>
          </p:nvPr>
        </p:nvSpPr>
        <p:spPr/>
        <p:txBody>
          <a:bodyPr>
            <a:normAutofit lnSpcReduction="10000"/>
          </a:bodyPr>
          <a:lstStyle/>
          <a:p>
            <a:r>
              <a:rPr lang="pl-PL" dirty="0" smtClean="0"/>
              <a:t>Niekiedy istnieje konieczność wykonania żmudnych ćwiczeń w celu utrwalenia słownictwa. Dla dzieci nie jest to atrakcyjna forma ćwiczeń. Można porosić dziecko o powtarzanie słów, zwrotów i zdań kiedy koloruje lub bawi się czymś spokojnie, albo wykonywać miny przed lustrem podczas codziennych ćwiczeń  higienicznych. Nie bójmy się żmudnych ćwiczeń. Nasze dzieci musza przyzwyczajać się, do tego, że od czasu do czasu trzeba zrobić coś, co jest </a:t>
            </a:r>
            <a:br>
              <a:rPr lang="pl-PL" dirty="0" smtClean="0"/>
            </a:br>
            <a:r>
              <a:rPr lang="pl-PL" dirty="0" smtClean="0"/>
              <a:t>z pozoru nieciekawe i nudne. Starajmy się pokazać, że nawet pozornie  nudne zajęcia  można  uczynić przyjemnymi. </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3600" b="1" dirty="0" smtClean="0"/>
              <a:t>Rozwijając mowę dziecka angażujmy</a:t>
            </a:r>
            <a:br>
              <a:rPr lang="pl-PL" sz="3600" b="1" dirty="0" smtClean="0"/>
            </a:br>
            <a:r>
              <a:rPr lang="pl-PL" sz="3600" b="1" dirty="0" smtClean="0"/>
              <a:t> wiele zmysłów</a:t>
            </a:r>
            <a:endParaRPr lang="pl-PL" sz="3600" b="1" dirty="0"/>
          </a:p>
        </p:txBody>
      </p:sp>
      <p:sp>
        <p:nvSpPr>
          <p:cNvPr id="3" name="Symbol zastępczy zawartości 2"/>
          <p:cNvSpPr>
            <a:spLocks noGrp="1"/>
          </p:cNvSpPr>
          <p:nvPr>
            <p:ph idx="1"/>
          </p:nvPr>
        </p:nvSpPr>
        <p:spPr/>
        <p:txBody>
          <a:bodyPr/>
          <a:lstStyle/>
          <a:p>
            <a:r>
              <a:rPr lang="pl-PL" dirty="0" smtClean="0"/>
              <a:t>Im więcej zmysłów angażujemy w rozwój </a:t>
            </a:r>
            <a:br>
              <a:rPr lang="pl-PL" dirty="0" smtClean="0"/>
            </a:br>
            <a:r>
              <a:rPr lang="pl-PL" dirty="0" smtClean="0"/>
              <a:t>i kształtowanie prawidłowej mowy i komunikacji tym skuteczniejsze będą nasze działania. </a:t>
            </a:r>
            <a:endParaRPr lang="pl-PL" dirty="0"/>
          </a:p>
        </p:txBody>
      </p:sp>
      <p:pic>
        <p:nvPicPr>
          <p:cNvPr id="4" name="Obraz 3" descr="https://magdabu.files.wordpress.com/2011/05/zmysy_1.jpg"/>
          <p:cNvPicPr/>
          <p:nvPr/>
        </p:nvPicPr>
        <p:blipFill>
          <a:blip r:embed="rId2"/>
          <a:srcRect/>
          <a:stretch>
            <a:fillRect/>
          </a:stretch>
        </p:blipFill>
        <p:spPr bwMode="auto">
          <a:xfrm>
            <a:off x="2428860" y="3786190"/>
            <a:ext cx="3643338" cy="221457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714356"/>
            <a:ext cx="8229600" cy="1143000"/>
          </a:xfrm>
        </p:spPr>
        <p:txBody>
          <a:bodyPr>
            <a:normAutofit/>
          </a:bodyPr>
          <a:lstStyle/>
          <a:p>
            <a:pPr algn="ctr"/>
            <a:r>
              <a:rPr lang="pl-PL" sz="3600" b="1" dirty="0" smtClean="0"/>
              <a:t>Wykorzystujmy każdą  naturalną sytuację </a:t>
            </a:r>
            <a:endParaRPr lang="pl-PL" sz="3600" b="1" dirty="0"/>
          </a:p>
        </p:txBody>
      </p:sp>
      <p:sp>
        <p:nvSpPr>
          <p:cNvPr id="3" name="Symbol zastępczy zawartości 2"/>
          <p:cNvSpPr>
            <a:spLocks noGrp="1"/>
          </p:cNvSpPr>
          <p:nvPr>
            <p:ph idx="1"/>
          </p:nvPr>
        </p:nvSpPr>
        <p:spPr/>
        <p:txBody>
          <a:bodyPr/>
          <a:lstStyle/>
          <a:p>
            <a:r>
              <a:rPr lang="pl-PL" dirty="0" smtClean="0"/>
              <a:t>Słowa można utrwalać podczas codziennych czynności lub wykonywania obowiązków.</a:t>
            </a:r>
            <a:endParaRPr lang="pl-PL" dirty="0"/>
          </a:p>
        </p:txBody>
      </p:sp>
      <p:pic>
        <p:nvPicPr>
          <p:cNvPr id="4" name="Obraz 3" descr="http://drops.home.pl/linguapro/wp-content/uploads/2010/12/dzieci-play-me1.jpg"/>
          <p:cNvPicPr/>
          <p:nvPr/>
        </p:nvPicPr>
        <p:blipFill>
          <a:blip r:embed="rId2"/>
          <a:srcRect/>
          <a:stretch>
            <a:fillRect/>
          </a:stretch>
        </p:blipFill>
        <p:spPr bwMode="auto">
          <a:xfrm>
            <a:off x="2643174" y="3643314"/>
            <a:ext cx="3667125" cy="16383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285</TotalTime>
  <Words>757</Words>
  <PresentationFormat>Pokaz na ekranie (4:3)</PresentationFormat>
  <Paragraphs>39</Paragraphs>
  <Slides>19</Slides>
  <Notes>1</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Przepływ</vt:lpstr>
      <vt:lpstr>Jak motywować dzieci do pracy w domu- praktyczny poradnik logopedyczny dla Rodziców</vt:lpstr>
      <vt:lpstr>Czy ćwiczenia jedynie w  gabinecie logopedycznym wystarczą dziecku  w pokonaniu wady wymowy?</vt:lpstr>
      <vt:lpstr>O czym należy pamiętać wykonując ćwiczenia logopedyczne w domu?  Zadbajmy o stałą porę wykonywanych ćwiczeń.</vt:lpstr>
      <vt:lpstr>Lepiej ćwiczyć krócej, ale codziennie  niż raz a długo </vt:lpstr>
      <vt:lpstr>Zadbajmy o to, aby jak najwięcej  uczyć poprzez zabawę</vt:lpstr>
      <vt:lpstr>Unikajmy  zwrotu „ ćwiczenia logopedyczne”</vt:lpstr>
      <vt:lpstr>Przeplatajmy zabawę nauką</vt:lpstr>
      <vt:lpstr>Rozwijając mowę dziecka angażujmy  wiele zmysłów</vt:lpstr>
      <vt:lpstr>Wykorzystujmy każdą  naturalną sytuację </vt:lpstr>
      <vt:lpstr>Ćwiczmy razem z dzieckiem</vt:lpstr>
      <vt:lpstr>Nie odkładajmy ćwiczeń na wieczór</vt:lpstr>
      <vt:lpstr>Dbajmy o własną wymowę</vt:lpstr>
      <vt:lpstr>Zapoznajmy dzieci z efektami ćwiczeń</vt:lpstr>
      <vt:lpstr>Bądźmy cierpliwi i konsekwentni</vt:lpstr>
      <vt:lpstr>Regularnie konsultujmy się z logopedą</vt:lpstr>
      <vt:lpstr>Motywacja do ćwiczeń</vt:lpstr>
      <vt:lpstr>Chwalmy dziecko za postępy</vt:lpstr>
      <vt:lpstr>Nagradzajmy wysiłki dziecka</vt:lpstr>
      <vt:lpstr>Materiały do ćwiczeń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Zajęcia logopedyczne</dc:title>
  <dc:creator>pc</dc:creator>
  <cp:lastModifiedBy>pc</cp:lastModifiedBy>
  <cp:revision>35</cp:revision>
  <dcterms:created xsi:type="dcterms:W3CDTF">2015-01-25T20:24:37Z</dcterms:created>
  <dcterms:modified xsi:type="dcterms:W3CDTF">2015-01-28T15:47:42Z</dcterms:modified>
</cp:coreProperties>
</file>